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50" r:id="rId3"/>
    <p:sldId id="320" r:id="rId4"/>
    <p:sldId id="328" r:id="rId5"/>
    <p:sldId id="343" r:id="rId6"/>
    <p:sldId id="326" r:id="rId7"/>
    <p:sldId id="353" r:id="rId8"/>
    <p:sldId id="331" r:id="rId9"/>
    <p:sldId id="329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3%20&#1082;&#1074;%202022\&#1086;&#1090;&#1095;&#1077;&#1090;%209%20&#1084;&#1077;&#1089;%20202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3%20&#1082;&#1074;%202022\&#1086;&#1090;&#1095;&#1077;&#1090;%209%20&#1084;&#1077;&#1089;%202022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3%20&#1082;&#1074;%202022\&#1086;&#1090;&#1095;&#1077;&#1090;%209%20&#1084;&#1077;&#1089;%20202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3%20&#1082;&#1074;%202022\&#1086;&#1090;&#1095;&#1077;&#1090;%209%20&#1084;&#1077;&#1089;%202022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3%20&#1082;&#1074;%202022\&#1086;&#1090;&#1095;&#1077;&#1090;%209%20&#1084;&#1077;&#1089;%20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динамика поступивших обращений и вопросов, поднятых в них, нарастающим итогом по годам, шт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3031568567741E-2"/>
          <c:y val="0.18326901197436157"/>
          <c:w val="0.84499761675884522"/>
          <c:h val="0.7344228537956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таблицы!$AE$67</c:f>
              <c:strCache>
                <c:ptCount val="1"/>
                <c:pt idx="0">
                  <c:v>9 мес 2021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93804192826408E-2"/>
                  <c:y val="-5.207033072747534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71158862216786E-2"/>
                  <c:y val="-2.41373022895913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таблицы!$AD$68:$AD$69</c:f>
              <c:strCache>
                <c:ptCount val="2"/>
                <c:pt idx="0">
                  <c:v>количество поступивших обращений</c:v>
                </c:pt>
                <c:pt idx="1">
                  <c:v>количество вопросов, поднятых в обращениях </c:v>
                </c:pt>
              </c:strCache>
            </c:strRef>
          </c:cat>
          <c:val>
            <c:numRef>
              <c:f>таблицы!$AE$68:$AE$69</c:f>
              <c:numCache>
                <c:formatCode>General</c:formatCode>
                <c:ptCount val="2"/>
                <c:pt idx="0">
                  <c:v>7023</c:v>
                </c:pt>
                <c:pt idx="1">
                  <c:v>8368</c:v>
                </c:pt>
              </c:numCache>
            </c:numRef>
          </c:val>
        </c:ser>
        <c:ser>
          <c:idx val="1"/>
          <c:order val="1"/>
          <c:tx>
            <c:strRef>
              <c:f>таблицы!$AF$67</c:f>
              <c:strCache>
                <c:ptCount val="1"/>
                <c:pt idx="0">
                  <c:v>9 мес 2022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170689431891264E-2"/>
                  <c:y val="-2.092648917551446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920279521760546E-3"/>
                  <c:y val="-2.19512306700947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таблицы!$AD$68:$AD$69</c:f>
              <c:strCache>
                <c:ptCount val="2"/>
                <c:pt idx="0">
                  <c:v>количество поступивших обращений</c:v>
                </c:pt>
                <c:pt idx="1">
                  <c:v>количество вопросов, поднятых в обращениях </c:v>
                </c:pt>
              </c:strCache>
            </c:strRef>
          </c:cat>
          <c:val>
            <c:numRef>
              <c:f>таблицы!$AF$68:$AF$69</c:f>
              <c:numCache>
                <c:formatCode>General</c:formatCode>
                <c:ptCount val="2"/>
                <c:pt idx="0">
                  <c:v>7847</c:v>
                </c:pt>
                <c:pt idx="1">
                  <c:v>8623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4733200"/>
        <c:axId val="1704721776"/>
        <c:axId val="0"/>
      </c:bar3DChart>
      <c:catAx>
        <c:axId val="170473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4721776"/>
        <c:crosses val="autoZero"/>
        <c:auto val="1"/>
        <c:lblAlgn val="ctr"/>
        <c:lblOffset val="100"/>
        <c:noMultiLvlLbl val="0"/>
      </c:catAx>
      <c:valAx>
        <c:axId val="170472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4733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79464426993718"/>
          <c:y val="0.37693354140112212"/>
          <c:w val="0.18450004597868744"/>
          <c:h val="0.41817752862152663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количество поступивших обращений , шт
</a:t>
            </a:r>
          </a:p>
        </c:rich>
      </c:tx>
      <c:layout>
        <c:manualLayout>
          <c:xMode val="edge"/>
          <c:yMode val="edge"/>
          <c:x val="0.12981804382885873"/>
          <c:y val="1.816501490450697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9 мес 2021 года</c:v>
                </c:pt>
                <c:pt idx="1">
                  <c:v>9 мес 2022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7023</c:v>
                </c:pt>
                <c:pt idx="1">
                  <c:v>7847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0836816"/>
        <c:axId val="1740838448"/>
        <c:axId val="0"/>
      </c:bar3DChart>
      <c:catAx>
        <c:axId val="174083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838448"/>
        <c:crosses val="autoZero"/>
        <c:auto val="1"/>
        <c:lblAlgn val="ctr"/>
        <c:lblOffset val="100"/>
        <c:noMultiLvlLbl val="0"/>
      </c:catAx>
      <c:valAx>
        <c:axId val="1740838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83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количество вопросов, поднятых в обращениях , шт</a:t>
            </a:r>
          </a:p>
        </c:rich>
      </c:tx>
      <c:layout>
        <c:manualLayout>
          <c:xMode val="edge"/>
          <c:yMode val="edge"/>
          <c:x val="0.12966069458708965"/>
          <c:y val="1.388883742473367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9 мес 2021 года</c:v>
                </c:pt>
                <c:pt idx="1">
                  <c:v>9 мес 2022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8368</c:v>
                </c:pt>
                <c:pt idx="1">
                  <c:v>8623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4724496"/>
        <c:axId val="1704728304"/>
        <c:axId val="0"/>
      </c:bar3DChart>
      <c:catAx>
        <c:axId val="170472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4728304"/>
        <c:crosses val="autoZero"/>
        <c:auto val="1"/>
        <c:lblAlgn val="ctr"/>
        <c:lblOffset val="100"/>
        <c:noMultiLvlLbl val="0"/>
      </c:catAx>
      <c:valAx>
        <c:axId val="170472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472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поступления, шт</a:t>
            </a:r>
          </a:p>
        </c:rich>
      </c:tx>
      <c:layout>
        <c:manualLayout>
          <c:xMode val="edge"/>
          <c:yMode val="edge"/>
          <c:x val="0.17472464590574827"/>
          <c:y val="2.0000134254317955E-2"/>
        </c:manualLayout>
      </c:layout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49626845655993E-2"/>
          <c:y val="0.12312549994830467"/>
          <c:w val="0.76991241940309374"/>
          <c:h val="0.77648868960488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dLbl>
              <c:idx val="0"/>
              <c:layout>
                <c:manualLayout>
                  <c:x val="2.6684456304203047E-3"/>
                  <c:y val="-2.749140893470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026684456304206E-3"/>
                  <c:y val="-2.749140893470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026684456304206E-3"/>
                  <c:y val="-4.12371134020618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6781</c:v>
                </c:pt>
                <c:pt idx="1">
                  <c:v>60</c:v>
                </c:pt>
                <c:pt idx="2">
                  <c:v>182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dLbl>
              <c:idx val="0"/>
              <c:layout>
                <c:manualLayout>
                  <c:x val="1.7344896597731821E-2"/>
                  <c:y val="-1.03092783505154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71114076050603E-3"/>
                  <c:y val="-3.43642611683848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6844563042028E-3"/>
                  <c:y val="-3.78006872852233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7543</c:v>
                </c:pt>
                <c:pt idx="1">
                  <c:v>73</c:v>
                </c:pt>
                <c:pt idx="2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9227008"/>
        <c:axId val="1699218304"/>
        <c:axId val="0"/>
      </c:bar3DChart>
      <c:catAx>
        <c:axId val="169922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9218304"/>
        <c:crosses val="autoZero"/>
        <c:auto val="1"/>
        <c:lblAlgn val="ctr"/>
        <c:lblOffset val="100"/>
        <c:noMultiLvlLbl val="0"/>
      </c:catAx>
      <c:valAx>
        <c:axId val="169921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9227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89001221338697"/>
          <c:y val="0.34626152730187815"/>
          <c:w val="0.15138602349409355"/>
          <c:h val="0.33083711420218481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повторных и коллективных обращений , шт</a:t>
            </a:r>
          </a:p>
        </c:rich>
      </c:tx>
      <c:layout>
        <c:manualLayout>
          <c:xMode val="edge"/>
          <c:yMode val="edge"/>
          <c:x val="0.1880655195878293"/>
          <c:y val="1.6284097543940064E-2"/>
        </c:manualLayout>
      </c:layout>
      <c:overlay val="1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8725490638953"/>
          <c:y val="0.14314901607761552"/>
          <c:w val="0.64367901985785014"/>
          <c:h val="0.72476804932078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9449171272784085E-2"/>
                  <c:y val="-2.148552827335887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936232281302349E-3"/>
                  <c:y val="-3.06192949747874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251</c:v>
                </c:pt>
                <c:pt idx="1">
                  <c:v>165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2.2973117311994532E-2"/>
                  <c:y val="-3.513364997175361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753459764223477E-2"/>
                  <c:y val="-8.350730688935383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80</c:v>
                </c:pt>
                <c:pt idx="1">
                  <c:v>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4727760"/>
        <c:axId val="1704729392"/>
        <c:axId val="0"/>
      </c:bar3DChart>
      <c:catAx>
        <c:axId val="170472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4729392"/>
        <c:crosses val="autoZero"/>
        <c:auto val="1"/>
        <c:lblAlgn val="ctr"/>
        <c:lblOffset val="100"/>
        <c:noMultiLvlLbl val="0"/>
      </c:catAx>
      <c:valAx>
        <c:axId val="170472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4727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26932581852979"/>
          <c:y val="0.3035011193935343"/>
          <c:w val="0.18832789605822348"/>
          <c:h val="0.20491696225336728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ru-RU" sz="900" b="1"/>
              <a:t>количество вопросов в обращениях по сферам, шт</a:t>
            </a:r>
          </a:p>
        </c:rich>
      </c:tx>
      <c:layout>
        <c:manualLayout>
          <c:xMode val="edge"/>
          <c:yMode val="edge"/>
          <c:x val="9.9562077200392781E-3"/>
          <c:y val="1.58943878418362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4447522328720037E-3"/>
                  <c:y val="2.697006909352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7401789524558E-2"/>
                  <c:y val="-3.075817951306597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14129181011871E-2"/>
                  <c:y val="-3.061784531903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763599411724512E-2"/>
                  <c:y val="3.737029669319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484</c:v>
                </c:pt>
                <c:pt idx="1">
                  <c:v>657</c:v>
                </c:pt>
                <c:pt idx="2">
                  <c:v>5059</c:v>
                </c:pt>
                <c:pt idx="3">
                  <c:v>312</c:v>
                </c:pt>
                <c:pt idx="4">
                  <c:v>1856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5425338554488522E-3"/>
                  <c:y val="-6.6676100015248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46704472602859E-3"/>
                  <c:y val="4.6335595447917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31281376397127E-3"/>
                  <c:y val="-3.2288720706158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526862649617778E-3"/>
                  <c:y val="-8.12848973173420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694813022784984E-2"/>
                  <c:y val="6.5018359693885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571</c:v>
                </c:pt>
                <c:pt idx="1">
                  <c:v>550</c:v>
                </c:pt>
                <c:pt idx="2">
                  <c:v>5144</c:v>
                </c:pt>
                <c:pt idx="3">
                  <c:v>362</c:v>
                </c:pt>
                <c:pt idx="4">
                  <c:v>1996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307184"/>
        <c:axId val="1708314256"/>
      </c:radarChart>
      <c:catAx>
        <c:axId val="17083071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8314256"/>
        <c:crosses val="autoZero"/>
        <c:auto val="0"/>
        <c:lblAlgn val="ctr"/>
        <c:lblOffset val="100"/>
        <c:noMultiLvlLbl val="0"/>
      </c:catAx>
      <c:valAx>
        <c:axId val="17083142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8307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0866713076733"/>
          <c:y val="0.44953857825670485"/>
          <c:w val="0.17339687500894452"/>
          <c:h val="0.15134029611283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b="1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1.1011203433536679E-3"/>
          <c:y val="2.74352317135230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72881251714196"/>
          <c:y val="9.5462169769422733E-2"/>
          <c:w val="0.64180449692192809"/>
          <c:h val="0.75300226341241072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240175112467948E-3"/>
                  <c:y val="2.3195055250194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064137015933904E-3"/>
                  <c:y val="3.0500264872602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888984176150878E-2"/>
                  <c:y val="-5.4143372969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766695252845266E-2"/>
                  <c:y val="-3.6915936115470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074296411018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5.7839388145315487E-2</c:v>
                </c:pt>
                <c:pt idx="1">
                  <c:v>7.8513384321223706E-2</c:v>
                </c:pt>
                <c:pt idx="2">
                  <c:v>0.6045650095602294</c:v>
                </c:pt>
                <c:pt idx="3">
                  <c:v>3.7284894837476101E-2</c:v>
                </c:pt>
                <c:pt idx="4">
                  <c:v>0.22179732313575526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3.9473200049061692E-2"/>
                  <c:y val="3.235806677077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48151823646157E-3"/>
                  <c:y val="4.519753681586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751488716164964E-2"/>
                  <c:y val="-3.115410836247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30712334971746E-2"/>
                  <c:y val="3.4752467834538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6.6218253508059835E-2</c:v>
                </c:pt>
                <c:pt idx="1">
                  <c:v>6.3782906181143448E-2</c:v>
                </c:pt>
                <c:pt idx="2">
                  <c:v>0.59654412617418529</c:v>
                </c:pt>
                <c:pt idx="3">
                  <c:v>4.1980749159225325E-2</c:v>
                </c:pt>
                <c:pt idx="4">
                  <c:v>0.23147396497738607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828096"/>
        <c:axId val="1703829728"/>
      </c:radarChart>
      <c:catAx>
        <c:axId val="17038280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03829728"/>
        <c:crosses val="autoZero"/>
        <c:auto val="0"/>
        <c:lblAlgn val="ctr"/>
        <c:lblOffset val="100"/>
        <c:noMultiLvlLbl val="0"/>
      </c:catAx>
      <c:valAx>
        <c:axId val="1703829728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03828096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124329583087092"/>
          <c:y val="0.45953534029454984"/>
          <c:w val="0.21639413266728366"/>
          <c:h val="0.12885229711166374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9 мес 2022'!$B$4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9 мес 2022'!$A$5:$A$19</c:f>
              <c:strCache>
                <c:ptCount val="15"/>
                <c:pt idx="0">
                  <c:v>Санитарно-эпидемиологическое благополучие населения</c:v>
                </c:pt>
                <c:pt idx="1">
                  <c:v> Управляющие организации, товарищества собственников жилья и иные формы управления собственностью</c:v>
                </c:pt>
                <c:pt idx="2">
                  <c:v>Борьба с аварийностью. Безопасность дорожного движения</c:v>
                </c:pt>
                <c:pt idx="3">
                  <c:v>Вопросы ДОУ, СОШ.</c:v>
                </c:pt>
                <c:pt idx="4">
                  <c:v>Торговля, размещение торговых точек, развитие предпринимательской деятельности.</c:v>
                </c:pt>
                <c:pt idx="5">
                  <c:v>Арендные отношения</c:v>
                </c:pt>
                <c:pt idx="6">
                  <c:v>Улучшение жилищных условий, ветхое, аварийное жилье, выделение жилья, переселение</c:v>
                </c:pt>
                <c:pt idx="7">
                  <c:v>Финансовая помощь,выплаты пособий и компенсаций</c:v>
                </c:pt>
                <c:pt idx="8">
                  <c:v>Обращение с твердыми коммунальными отходами, свалки</c:v>
                </c:pt>
                <c:pt idx="9">
                  <c:v>Содержание общего имущества, капремонт.</c:v>
                </c:pt>
                <c:pt idx="10">
                  <c:v>Уборка мусора, снега, листьев и т.д.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Дорожное хозяйство, транспорт, тротуары, аварийность, строительство и ремонт дорог, мостов</c:v>
                </c:pt>
                <c:pt idx="13">
                  <c:v>Градостроительство. Архитектура и проектирование</c:v>
                </c:pt>
                <c:pt idx="14">
                  <c:v>Комплексное благоустройство, озеленение</c:v>
                </c:pt>
              </c:strCache>
            </c:strRef>
          </c:cat>
          <c:val>
            <c:numRef>
              <c:f>'топ 9 мес 2022'!$B$5:$B$19</c:f>
              <c:numCache>
                <c:formatCode>General</c:formatCode>
                <c:ptCount val="15"/>
                <c:pt idx="0">
                  <c:v>14</c:v>
                </c:pt>
                <c:pt idx="1">
                  <c:v>76</c:v>
                </c:pt>
                <c:pt idx="2">
                  <c:v>89</c:v>
                </c:pt>
                <c:pt idx="3">
                  <c:v>94</c:v>
                </c:pt>
                <c:pt idx="4">
                  <c:v>106</c:v>
                </c:pt>
                <c:pt idx="5">
                  <c:v>174</c:v>
                </c:pt>
                <c:pt idx="6">
                  <c:v>217</c:v>
                </c:pt>
                <c:pt idx="7">
                  <c:v>236</c:v>
                </c:pt>
                <c:pt idx="8">
                  <c:v>278</c:v>
                </c:pt>
                <c:pt idx="9">
                  <c:v>294</c:v>
                </c:pt>
                <c:pt idx="10">
                  <c:v>598</c:v>
                </c:pt>
                <c:pt idx="11">
                  <c:v>747</c:v>
                </c:pt>
                <c:pt idx="12">
                  <c:v>866</c:v>
                </c:pt>
                <c:pt idx="13">
                  <c:v>940</c:v>
                </c:pt>
                <c:pt idx="14">
                  <c:v>1187</c:v>
                </c:pt>
              </c:numCache>
            </c:numRef>
          </c:val>
        </c:ser>
        <c:ser>
          <c:idx val="1"/>
          <c:order val="1"/>
          <c:tx>
            <c:strRef>
              <c:f>'топ 9 мес 2022'!$C$4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9 мес 2022'!$A$5:$A$19</c:f>
              <c:strCache>
                <c:ptCount val="15"/>
                <c:pt idx="0">
                  <c:v>Санитарно-эпидемиологическое благополучие населения</c:v>
                </c:pt>
                <c:pt idx="1">
                  <c:v> Управляющие организации, товарищества собственников жилья и иные формы управления собственностью</c:v>
                </c:pt>
                <c:pt idx="2">
                  <c:v>Борьба с аварийностью. Безопасность дорожного движения</c:v>
                </c:pt>
                <c:pt idx="3">
                  <c:v>Вопросы ДОУ, СОШ.</c:v>
                </c:pt>
                <c:pt idx="4">
                  <c:v>Торговля, размещение торговых точек, развитие предпринимательской деятельности.</c:v>
                </c:pt>
                <c:pt idx="5">
                  <c:v>Арендные отношения</c:v>
                </c:pt>
                <c:pt idx="6">
                  <c:v>Улучшение жилищных условий, ветхое, аварийное жилье, выделение жилья, переселение</c:v>
                </c:pt>
                <c:pt idx="7">
                  <c:v>Финансовая помощь,выплаты пособий и компенсаций</c:v>
                </c:pt>
                <c:pt idx="8">
                  <c:v>Обращение с твердыми коммунальными отходами, свалки</c:v>
                </c:pt>
                <c:pt idx="9">
                  <c:v>Содержание общего имущества, капремонт.</c:v>
                </c:pt>
                <c:pt idx="10">
                  <c:v>Уборка мусора, снега, листьев и т.д.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Дорожное хозяйство, транспорт, тротуары, аварийность, строительство и ремонт дорог, мостов</c:v>
                </c:pt>
                <c:pt idx="13">
                  <c:v>Градостроительство. Архитектура и проектирование</c:v>
                </c:pt>
                <c:pt idx="14">
                  <c:v>Комплексное благоустройство, озеленение</c:v>
                </c:pt>
              </c:strCache>
            </c:strRef>
          </c:cat>
          <c:val>
            <c:numRef>
              <c:f>'топ 9 мес 2022'!$C$5:$C$19</c:f>
              <c:numCache>
                <c:formatCode>General</c:formatCode>
                <c:ptCount val="15"/>
                <c:pt idx="0">
                  <c:v>21</c:v>
                </c:pt>
                <c:pt idx="1">
                  <c:v>106</c:v>
                </c:pt>
                <c:pt idx="2">
                  <c:v>142</c:v>
                </c:pt>
                <c:pt idx="3">
                  <c:v>103</c:v>
                </c:pt>
                <c:pt idx="4">
                  <c:v>62</c:v>
                </c:pt>
                <c:pt idx="5">
                  <c:v>199</c:v>
                </c:pt>
                <c:pt idx="6">
                  <c:v>183</c:v>
                </c:pt>
                <c:pt idx="7">
                  <c:v>350</c:v>
                </c:pt>
                <c:pt idx="8">
                  <c:v>322</c:v>
                </c:pt>
                <c:pt idx="9">
                  <c:v>279</c:v>
                </c:pt>
                <c:pt idx="10">
                  <c:v>239</c:v>
                </c:pt>
                <c:pt idx="11">
                  <c:v>775</c:v>
                </c:pt>
                <c:pt idx="12">
                  <c:v>995</c:v>
                </c:pt>
                <c:pt idx="13">
                  <c:v>718</c:v>
                </c:pt>
                <c:pt idx="14">
                  <c:v>1367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1603520"/>
        <c:axId val="1321602976"/>
      </c:barChart>
      <c:catAx>
        <c:axId val="132160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602976"/>
        <c:crosses val="autoZero"/>
        <c:auto val="1"/>
        <c:lblAlgn val="ctr"/>
        <c:lblOffset val="100"/>
        <c:noMultiLvlLbl val="0"/>
      </c:catAx>
      <c:valAx>
        <c:axId val="132160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6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результаты рассмотрения </a:t>
            </a:r>
            <a:r>
              <a:rPr lang="ru-RU" dirty="0" smtClean="0"/>
              <a:t>обращений *</a:t>
            </a:r>
            <a:endParaRPr lang="ru-RU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таблицы!$O$78:$O$82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таблицы!$P$78:$P$82</c:f>
              <c:numCache>
                <c:formatCode>0</c:formatCode>
                <c:ptCount val="5"/>
                <c:pt idx="0">
                  <c:v>630</c:v>
                </c:pt>
                <c:pt idx="1">
                  <c:v>112</c:v>
                </c:pt>
                <c:pt idx="2">
                  <c:v>4288</c:v>
                </c:pt>
                <c:pt idx="3">
                  <c:v>379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0.18869</cdr:x>
      <cdr:y>0.3511</cdr:y>
    </cdr:from>
    <cdr:to>
      <cdr:x>0.2593</cdr:x>
      <cdr:y>0.42802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0.48416</cdr:x>
      <cdr:y>0.43749</cdr:y>
    </cdr:from>
    <cdr:to>
      <cdr:x>0.54344</cdr:x>
      <cdr:y>0.5004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0.49724</cdr:x>
      <cdr:y>0.40162</cdr:y>
    </cdr:from>
    <cdr:to>
      <cdr:x>0.56157</cdr:x>
      <cdr:y>0.44925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4237" y="1782577"/>
          <a:ext cx="554463" cy="208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0.50218</cdr:x>
      <cdr:y>0.81693</cdr:y>
    </cdr:from>
    <cdr:to>
      <cdr:x>0.54586</cdr:x>
      <cdr:y>0.87149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8891" y="3624935"/>
          <a:ext cx="376459" cy="242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0.63222</cdr:x>
      <cdr:y>0.44214</cdr:y>
    </cdr:from>
    <cdr:to>
      <cdr:x>0.68491</cdr:x>
      <cdr:y>0.52453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577" y="1353081"/>
          <a:ext cx="432048" cy="252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0.2005</cdr:x>
      <cdr:y>0.79492</cdr:y>
    </cdr:from>
    <cdr:to>
      <cdr:x>0.29391</cdr:x>
      <cdr:y>0.85488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7177" y="3681307"/>
          <a:ext cx="518583" cy="26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0.5436</cdr:x>
      <cdr:y>0.5569</cdr:y>
    </cdr:from>
    <cdr:to>
      <cdr:x>0.58832</cdr:x>
      <cdr:y>0.64218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57837" y="1704285"/>
          <a:ext cx="366699" cy="26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12%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0.19875</cdr:x>
      <cdr:y>0.8075</cdr:y>
    </cdr:from>
    <cdr:to>
      <cdr:x>0.19826</cdr:x>
      <cdr:y>0.80774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17177" y="3957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0.61858</cdr:x>
      <cdr:y>0.52149</cdr:y>
    </cdr:from>
    <cdr:to>
      <cdr:x>0.7225</cdr:x>
      <cdr:y>0.61298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9653" y="3274952"/>
          <a:ext cx="823103" cy="574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12%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0.63279</cdr:x>
      <cdr:y>0.56752</cdr:y>
    </cdr:from>
    <cdr:to>
      <cdr:x>0.72786</cdr:x>
      <cdr:y>0.65922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7600" y="1731512"/>
          <a:ext cx="750812" cy="27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3%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0.24611</cdr:x>
      <cdr:y>0.34509</cdr:y>
    </cdr:from>
    <cdr:to>
      <cdr:x>0.31309</cdr:x>
      <cdr:y>0.42937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5546" y="1081340"/>
          <a:ext cx="447835" cy="264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11%</a:t>
          </a:r>
        </a:p>
      </cdr:txBody>
    </cdr:sp>
  </cdr:relSizeAnchor>
  <cdr:relSizeAnchor xmlns:cdr="http://schemas.openxmlformats.org/drawingml/2006/chartDrawing">
    <cdr:from>
      <cdr:x>0.41169</cdr:x>
      <cdr:y>0.58215</cdr:y>
    </cdr:from>
    <cdr:to>
      <cdr:x>0.47374</cdr:x>
      <cdr:y>0.68971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18700" y="2151464"/>
          <a:ext cx="590702" cy="397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22%</a:t>
          </a:r>
        </a:p>
      </cdr:txBody>
    </cdr:sp>
  </cdr:relSizeAnchor>
  <cdr:relSizeAnchor xmlns:cdr="http://schemas.openxmlformats.org/drawingml/2006/chartDrawing">
    <cdr:from>
      <cdr:x>0.59608</cdr:x>
      <cdr:y>0.6014</cdr:y>
    </cdr:from>
    <cdr:to>
      <cdr:x>0.66089</cdr:x>
      <cdr:y>0.67619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73893" y="2222610"/>
          <a:ext cx="616904" cy="27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27%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0.83349</cdr:x>
      <cdr:y>0.76285</cdr:y>
    </cdr:from>
    <cdr:to>
      <cdr:x>0.88488</cdr:x>
      <cdr:y>0.81186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0.59766</cdr:x>
      <cdr:y>0.74248</cdr:y>
    </cdr:from>
    <cdr:to>
      <cdr:x>0.65001</cdr:x>
      <cdr:y>0.80628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0.28928</cdr:x>
      <cdr:y>0.64273</cdr:y>
    </cdr:from>
    <cdr:to>
      <cdr:x>0.36211</cdr:x>
      <cdr:y>0.6957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9386" y="2918275"/>
          <a:ext cx="447981" cy="240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-214%</a:t>
          </a:r>
        </a:p>
      </cdr:txBody>
    </cdr:sp>
  </cdr:relSizeAnchor>
  <cdr:relSizeAnchor xmlns:cdr="http://schemas.openxmlformats.org/drawingml/2006/chartDrawing">
    <cdr:from>
      <cdr:x>0.54123</cdr:x>
      <cdr:y>0.67047</cdr:y>
    </cdr:from>
    <cdr:to>
      <cdr:x>0.65287</cdr:x>
      <cdr:y>0.88525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9140" y="29588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0.55248</cdr:x>
      <cdr:y>0.53923</cdr:y>
    </cdr:from>
    <cdr:to>
      <cdr:x>0.62034</cdr:x>
      <cdr:y>0.58584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22296" y="2460231"/>
          <a:ext cx="420354" cy="21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34%</a:t>
          </a:r>
        </a:p>
        <a:p xmlns:a="http://schemas.openxmlformats.org/drawingml/2006/main">
          <a:r>
            <a:rPr lang="ru-RU" sz="1100" b="1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0.74344</cdr:x>
      <cdr:y>0.78968</cdr:y>
    </cdr:from>
    <cdr:to>
      <cdr:x>0.83525</cdr:x>
      <cdr:y>0.81701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0.58211</cdr:x>
      <cdr:y>0.8065</cdr:y>
    </cdr:from>
    <cdr:to>
      <cdr:x>0.64233</cdr:x>
      <cdr:y>0.85798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3384376"/>
          <a:ext cx="43204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/>
            <a:t>56%</a:t>
          </a:r>
        </a:p>
      </cdr:txBody>
    </cdr:sp>
  </cdr:relSizeAnchor>
  <cdr:relSizeAnchor xmlns:cdr="http://schemas.openxmlformats.org/drawingml/2006/chartDrawing">
    <cdr:from>
      <cdr:x>0.62941</cdr:x>
      <cdr:y>0.77397</cdr:y>
    </cdr:from>
    <cdr:to>
      <cdr:x>0.69061</cdr:x>
      <cdr:y>0.80352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3890" y="6548190"/>
          <a:ext cx="615863" cy="25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0.64233</cdr:x>
      <cdr:y>0.85798</cdr:y>
    </cdr:from>
    <cdr:to>
      <cdr:x>0.6881</cdr:x>
      <cdr:y>0.90509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08512" y="3600400"/>
          <a:ext cx="328354" cy="1977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/>
            <a:t>60%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9 месяцев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за 9 месяцев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35857"/>
              </p:ext>
            </p:extLst>
          </p:nvPr>
        </p:nvGraphicFramePr>
        <p:xfrm>
          <a:off x="1171765" y="1268760"/>
          <a:ext cx="7062988" cy="1974782"/>
        </p:xfrm>
        <a:graphic>
          <a:graphicData uri="http://schemas.openxmlformats.org/drawingml/2006/table">
            <a:tbl>
              <a:tblPr/>
              <a:tblGrid>
                <a:gridCol w="1218535"/>
                <a:gridCol w="744660"/>
                <a:gridCol w="736198"/>
                <a:gridCol w="736198"/>
                <a:gridCol w="744660"/>
                <a:gridCol w="744660"/>
                <a:gridCol w="736198"/>
                <a:gridCol w="665681"/>
                <a:gridCol w="736198"/>
              </a:tblGrid>
              <a:tr h="665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160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824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7847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7023</a:t>
                      </a:r>
                    </a:p>
                  </a:txBody>
                  <a:tcPr marL="8476" marR="8476" marT="84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145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5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8623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8368</a:t>
                      </a:r>
                    </a:p>
                  </a:txBody>
                  <a:tcPr marL="8476" marR="8476" marT="84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17729"/>
              </p:ext>
            </p:extLst>
          </p:nvPr>
        </p:nvGraphicFramePr>
        <p:xfrm>
          <a:off x="395536" y="3407959"/>
          <a:ext cx="8200578" cy="306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1137" y="4601022"/>
            <a:ext cx="3493253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7847 обращений, что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824 обращения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%) 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за 9 месяцев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2021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(7023). </a:t>
            </a:r>
            <a:endParaRPr lang="ru-RU" sz="14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601022"/>
            <a:ext cx="3733071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8623 вопроса,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255 (3%)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больше, чем в аналогичном периоде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2021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(8368).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485277"/>
              </p:ext>
            </p:extLst>
          </p:nvPr>
        </p:nvGraphicFramePr>
        <p:xfrm>
          <a:off x="323528" y="1215457"/>
          <a:ext cx="4248472" cy="327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62096"/>
              </p:ext>
            </p:extLst>
          </p:nvPr>
        </p:nvGraphicFramePr>
        <p:xfrm>
          <a:off x="4427984" y="1288654"/>
          <a:ext cx="4483526" cy="293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6088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513293"/>
              </p:ext>
            </p:extLst>
          </p:nvPr>
        </p:nvGraphicFramePr>
        <p:xfrm>
          <a:off x="1414286" y="1779085"/>
          <a:ext cx="6686106" cy="313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801776"/>
              </p:ext>
            </p:extLst>
          </p:nvPr>
        </p:nvGraphicFramePr>
        <p:xfrm>
          <a:off x="1496470" y="1158797"/>
          <a:ext cx="6151059" cy="45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315926"/>
              </p:ext>
            </p:extLst>
          </p:nvPr>
        </p:nvGraphicFramePr>
        <p:xfrm>
          <a:off x="647564" y="1203455"/>
          <a:ext cx="7848872" cy="491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3783" y="17571"/>
            <a:ext cx="7076473" cy="53110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в структуре всех обращений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3187" y="5183968"/>
            <a:ext cx="7056784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аспределение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по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всем разделам показывает сохранение доли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текущем 2022 году на уровне сравниваемого периода 2021 года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439868"/>
              </p:ext>
            </p:extLst>
          </p:nvPr>
        </p:nvGraphicFramePr>
        <p:xfrm>
          <a:off x="1115616" y="764704"/>
          <a:ext cx="7174640" cy="419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17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22628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078650"/>
            <a:ext cx="3960439" cy="4611134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002803"/>
              </p:ext>
            </p:extLst>
          </p:nvPr>
        </p:nvGraphicFramePr>
        <p:xfrm>
          <a:off x="4427984" y="1077864"/>
          <a:ext cx="4464496" cy="525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3803" y="620688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287181"/>
              </p:ext>
            </p:extLst>
          </p:nvPr>
        </p:nvGraphicFramePr>
        <p:xfrm>
          <a:off x="2059491" y="1820785"/>
          <a:ext cx="5025018" cy="32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06177" y="5701442"/>
            <a:ext cx="6900339" cy="41575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По данным регистрационных учетных данных на 25.10.2022 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12703</TotalTime>
  <Words>404</Words>
  <Application>Microsoft Office PowerPoint</Application>
  <PresentationFormat>Экран (4:3)</PresentationFormat>
  <Paragraphs>130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Динамика поступивших обращений в Администрацию города за 9 месяцев 2021 и 2022 годов нарастающим итогом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Распределение обращений граждан по разделам Общероссийского классификатора</vt:lpstr>
      <vt:lpstr>РАСПРЕДЕЛЕНИЕ ОБРАЩЕНИЙ  по РАЗДЕЛАМ, % в структуре всех обращений</vt:lpstr>
      <vt:lpstr>Актуальные темы</vt:lpstr>
      <vt:lpstr>Результаты рассмотрения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323</cp:revision>
  <cp:lastPrinted>2019-11-29T14:10:55Z</cp:lastPrinted>
  <dcterms:created xsi:type="dcterms:W3CDTF">2017-03-22T12:13:20Z</dcterms:created>
  <dcterms:modified xsi:type="dcterms:W3CDTF">2022-10-26T09:11:46Z</dcterms:modified>
</cp:coreProperties>
</file>